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84" r:id="rId14"/>
    <p:sldId id="271" r:id="rId15"/>
    <p:sldId id="276" r:id="rId16"/>
    <p:sldId id="281" r:id="rId17"/>
    <p:sldId id="282" r:id="rId18"/>
    <p:sldId id="283" r:id="rId19"/>
    <p:sldId id="297" r:id="rId20"/>
    <p:sldId id="304" r:id="rId21"/>
    <p:sldId id="300" r:id="rId22"/>
    <p:sldId id="305" r:id="rId23"/>
    <p:sldId id="306" r:id="rId24"/>
    <p:sldId id="301" r:id="rId25"/>
    <p:sldId id="307" r:id="rId26"/>
    <p:sldId id="308" r:id="rId27"/>
    <p:sldId id="309" r:id="rId28"/>
    <p:sldId id="310" r:id="rId29"/>
    <p:sldId id="311" r:id="rId30"/>
    <p:sldId id="316" r:id="rId31"/>
    <p:sldId id="323" r:id="rId32"/>
    <p:sldId id="324" r:id="rId33"/>
    <p:sldId id="326" r:id="rId34"/>
    <p:sldId id="327" r:id="rId35"/>
    <p:sldId id="325" r:id="rId36"/>
    <p:sldId id="315" r:id="rId3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BA86-ED1D-41D7-94CE-35D62C847090}" type="datetimeFigureOut">
              <a:rPr lang="sr-Latn-CS" smtClean="0"/>
              <a:pPr/>
              <a:t>14.10.2015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7DAF-E967-46F8-B2B7-990F4C08735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BA86-ED1D-41D7-94CE-35D62C847090}" type="datetimeFigureOut">
              <a:rPr lang="sr-Latn-CS" smtClean="0"/>
              <a:pPr/>
              <a:t>14.10.2015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7DAF-E967-46F8-B2B7-990F4C08735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BA86-ED1D-41D7-94CE-35D62C847090}" type="datetimeFigureOut">
              <a:rPr lang="sr-Latn-CS" smtClean="0"/>
              <a:pPr/>
              <a:t>14.10.2015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7DAF-E967-46F8-B2B7-990F4C08735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BA86-ED1D-41D7-94CE-35D62C847090}" type="datetimeFigureOut">
              <a:rPr lang="sr-Latn-CS" smtClean="0"/>
              <a:pPr/>
              <a:t>14.10.2015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7DAF-E967-46F8-B2B7-990F4C08735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BA86-ED1D-41D7-94CE-35D62C847090}" type="datetimeFigureOut">
              <a:rPr lang="sr-Latn-CS" smtClean="0"/>
              <a:pPr/>
              <a:t>14.10.2015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7DAF-E967-46F8-B2B7-990F4C08735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BA86-ED1D-41D7-94CE-35D62C847090}" type="datetimeFigureOut">
              <a:rPr lang="sr-Latn-CS" smtClean="0"/>
              <a:pPr/>
              <a:t>14.10.2015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7DAF-E967-46F8-B2B7-990F4C08735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BA86-ED1D-41D7-94CE-35D62C847090}" type="datetimeFigureOut">
              <a:rPr lang="sr-Latn-CS" smtClean="0"/>
              <a:pPr/>
              <a:t>14.10.2015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7DAF-E967-46F8-B2B7-990F4C08735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BA86-ED1D-41D7-94CE-35D62C847090}" type="datetimeFigureOut">
              <a:rPr lang="sr-Latn-CS" smtClean="0"/>
              <a:pPr/>
              <a:t>14.10.2015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7DAF-E967-46F8-B2B7-990F4C08735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BA86-ED1D-41D7-94CE-35D62C847090}" type="datetimeFigureOut">
              <a:rPr lang="sr-Latn-CS" smtClean="0"/>
              <a:pPr/>
              <a:t>14.10.2015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7DAF-E967-46F8-B2B7-990F4C08735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BA86-ED1D-41D7-94CE-35D62C847090}" type="datetimeFigureOut">
              <a:rPr lang="sr-Latn-CS" smtClean="0"/>
              <a:pPr/>
              <a:t>14.10.2015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7DAF-E967-46F8-B2B7-990F4C08735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BA86-ED1D-41D7-94CE-35D62C847090}" type="datetimeFigureOut">
              <a:rPr lang="sr-Latn-CS" smtClean="0"/>
              <a:pPr/>
              <a:t>14.10.2015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7DAF-E967-46F8-B2B7-990F4C08735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FBA86-ED1D-41D7-94CE-35D62C847090}" type="datetimeFigureOut">
              <a:rPr lang="sr-Latn-CS" smtClean="0"/>
              <a:pPr/>
              <a:t>14.10.2015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E7DAF-E967-46F8-B2B7-990F4C08735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MATERIJALI U INŽENJERSTVU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Univerzitet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Novom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Fakultet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tehničkih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nauka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Departman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proizvodno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mašinstvo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Katedra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materijale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tehnologije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Doc.dr</a:t>
            </a:r>
            <a:r>
              <a:rPr lang="en-US" dirty="0" smtClean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2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Dijagram napon-deformacija za čelik u ojačanom (poboljšanom ili deformaciono ojačanom) stanju:</a:t>
            </a:r>
          </a:p>
          <a:p>
            <a:pPr>
              <a:buNone/>
            </a:pPr>
            <a:endParaRPr lang="sr-Latn-C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28600" y="1992868"/>
            <a:ext cx="6858000" cy="4484132"/>
            <a:chOff x="228600" y="1992868"/>
            <a:chExt cx="6858000" cy="4484132"/>
          </a:xfrm>
        </p:grpSpPr>
        <p:pic>
          <p:nvPicPr>
            <p:cNvPr id="12289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799" y="2209801"/>
              <a:ext cx="4373217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28600" y="1992868"/>
              <a:ext cx="16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napon </a:t>
              </a:r>
              <a:r>
                <a:rPr lang="el-GR" dirty="0" smtClean="0"/>
                <a:t>σ</a:t>
              </a:r>
              <a:r>
                <a:rPr lang="sr-Latn-CS" dirty="0" smtClean="0"/>
                <a:t> [MPa]</a:t>
              </a:r>
              <a:endParaRPr lang="sr-Latn-C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5400" y="5943600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deformacija </a:t>
              </a:r>
              <a:r>
                <a:rPr lang="el-GR" dirty="0"/>
                <a:t>ε</a:t>
              </a:r>
              <a:r>
                <a:rPr lang="sr-Latn-CS" dirty="0" smtClean="0"/>
                <a:t> [%]</a:t>
              </a:r>
              <a:endParaRPr lang="sr-Latn-C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800" y="3505200"/>
              <a:ext cx="3048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05000" y="6172200"/>
              <a:ext cx="1981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2590800"/>
              <a:ext cx="3962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0" y="3124200"/>
              <a:ext cx="762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24400" y="3276600"/>
              <a:ext cx="762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14800" y="3886200"/>
              <a:ext cx="838200" cy="2209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9000" y="3429000"/>
              <a:ext cx="152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48000" y="3962400"/>
              <a:ext cx="914400" cy="213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52600" y="4191000"/>
              <a:ext cx="914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1800" y="2514600"/>
              <a:ext cx="1752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Zatezna čvrstoća Rm [MPa]</a:t>
              </a:r>
              <a:endParaRPr lang="sr-Latn-C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 flipH="1" flipV="1">
              <a:off x="3429000" y="3200400"/>
              <a:ext cx="2286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209800" y="4611469"/>
              <a:ext cx="1752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Napon tečenja Rp</a:t>
              </a:r>
              <a:r>
                <a:rPr lang="sr-Latn-CS" baseline="-25000" dirty="0" smtClean="0"/>
                <a:t>0,2%</a:t>
              </a:r>
              <a:r>
                <a:rPr lang="sr-Latn-CS" dirty="0" smtClean="0"/>
                <a:t> [MPa]</a:t>
              </a:r>
              <a:endParaRPr lang="sr-Latn-C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16200000" flipH="1">
              <a:off x="1714500" y="4305300"/>
              <a:ext cx="5334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715000" y="2819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u="sng" dirty="0" smtClean="0"/>
              <a:t>Rp</a:t>
            </a:r>
            <a:r>
              <a:rPr lang="sr-Latn-CS" sz="2400" u="sng" baseline="-25000" dirty="0" smtClean="0"/>
              <a:t>0,2%</a:t>
            </a:r>
            <a:r>
              <a:rPr lang="sr-Latn-CS" sz="2400" u="sng" dirty="0" smtClean="0"/>
              <a:t>=Fp</a:t>
            </a:r>
            <a:r>
              <a:rPr lang="sr-Latn-CS" sz="2400" u="sng" baseline="-25000" dirty="0" smtClean="0"/>
              <a:t>0,2%</a:t>
            </a:r>
            <a:r>
              <a:rPr lang="sr-Latn-CS" sz="2400" u="sng" dirty="0" smtClean="0"/>
              <a:t> /S</a:t>
            </a:r>
            <a:r>
              <a:rPr lang="sr-Latn-CS" sz="2400" u="sng" baseline="-25000" dirty="0" smtClean="0"/>
              <a:t>o</a:t>
            </a:r>
            <a:r>
              <a:rPr lang="sr-Latn-CS" sz="2400" u="sng" dirty="0" smtClean="0"/>
              <a:t> </a:t>
            </a:r>
            <a:r>
              <a:rPr lang="sr-Latn-CS" sz="2400" dirty="0" smtClean="0"/>
              <a:t>[MPa]</a:t>
            </a:r>
            <a:endParaRPr lang="sr-Latn-C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sr-Latn-CS" dirty="0" smtClean="0"/>
              <a:t>Deformacije pri zatezanju:</a:t>
            </a:r>
            <a:endParaRPr lang="sr-Latn-C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90600" y="990600"/>
            <a:ext cx="8153400" cy="5715000"/>
            <a:chOff x="990600" y="990600"/>
            <a:chExt cx="8153400" cy="5715000"/>
          </a:xfrm>
        </p:grpSpPr>
        <p:pic>
          <p:nvPicPr>
            <p:cNvPr id="11265" name="Picture 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600200" y="990600"/>
              <a:ext cx="64008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990600" y="990600"/>
              <a:ext cx="16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napon </a:t>
              </a:r>
              <a:r>
                <a:rPr lang="el-GR" dirty="0" smtClean="0"/>
                <a:t>σ</a:t>
              </a:r>
              <a:r>
                <a:rPr lang="sr-Latn-CS" dirty="0" smtClean="0"/>
                <a:t> [MPa]</a:t>
              </a:r>
              <a:endParaRPr lang="sr-Latn-C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15200" y="4724400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deformacija </a:t>
              </a:r>
              <a:r>
                <a:rPr lang="el-GR" dirty="0"/>
                <a:t>ε</a:t>
              </a:r>
              <a:r>
                <a:rPr lang="sr-Latn-CS" dirty="0" smtClean="0"/>
                <a:t> [%]</a:t>
              </a:r>
              <a:endParaRPr lang="sr-Latn-CS" dirty="0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5257800" y="1828800"/>
              <a:ext cx="1219200" cy="27432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19400" y="4648200"/>
              <a:ext cx="32004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00600" y="1219200"/>
              <a:ext cx="2133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480066" y="3015734"/>
              <a:ext cx="6096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Rm</a:t>
              </a:r>
              <a:endParaRPr lang="sr-Latn-C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172200"/>
              <a:ext cx="41148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/>
                <a:t>u</a:t>
              </a:r>
              <a:r>
                <a:rPr lang="sr-Latn-CS" dirty="0" smtClean="0"/>
                <a:t>kupna def.=elastična+plastična</a:t>
              </a:r>
              <a:endParaRPr lang="sr-Latn-C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4200" y="5715000"/>
              <a:ext cx="32004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/>
                <a:t>p</a:t>
              </a:r>
              <a:r>
                <a:rPr lang="sr-Latn-CS" dirty="0" smtClean="0"/>
                <a:t>lastična deformacija</a:t>
              </a:r>
              <a:endParaRPr lang="sr-Latn-C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 smtClean="0"/>
              <a:t>Određivanje jediničnog prekidnog izduženja (A) i suženja (Z):</a:t>
            </a:r>
            <a:endParaRPr lang="sr-Latn-C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0000">
            <a:off x="151902" y="1806056"/>
            <a:ext cx="571678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462283"/>
            <a:ext cx="5638800" cy="149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60000">
            <a:off x="15506" y="4876800"/>
            <a:ext cx="594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0" y="2895600"/>
            <a:ext cx="2743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CS" dirty="0" smtClean="0"/>
              <a:t>Prekidna dužina uzorka L</a:t>
            </a:r>
            <a:r>
              <a:rPr lang="sr-Latn-CS" baseline="-25000" dirty="0" smtClean="0"/>
              <a:t>u</a:t>
            </a:r>
            <a:endParaRPr lang="sr-Latn-C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4343400"/>
            <a:ext cx="2743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CS" dirty="0" smtClean="0"/>
              <a:t>Prekidna dužina uzorka L</a:t>
            </a:r>
            <a:r>
              <a:rPr lang="sr-Latn-CS" baseline="-25000" dirty="0" smtClean="0"/>
              <a:t>u</a:t>
            </a:r>
            <a:endParaRPr lang="sr-Latn-C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6107668"/>
            <a:ext cx="2590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CS" dirty="0" smtClean="0"/>
              <a:t>Prekidna dužina uzorka L</a:t>
            </a:r>
            <a:r>
              <a:rPr lang="sr-Latn-CS" baseline="-25000" dirty="0" smtClean="0"/>
              <a:t>u</a:t>
            </a:r>
            <a:endParaRPr lang="sr-Latn-C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3430250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u="sng" dirty="0" smtClean="0"/>
              <a:t>A=100(L</a:t>
            </a:r>
            <a:r>
              <a:rPr lang="sr-Latn-CS" sz="2400" u="sng" baseline="-25000" dirty="0" smtClean="0"/>
              <a:t>u</a:t>
            </a:r>
            <a:r>
              <a:rPr lang="sr-Latn-CS" sz="2400" u="sng" dirty="0" smtClean="0"/>
              <a:t>-L</a:t>
            </a:r>
            <a:r>
              <a:rPr lang="sr-Latn-CS" sz="2400" u="sng" baseline="-25000" dirty="0" smtClean="0"/>
              <a:t>o</a:t>
            </a:r>
            <a:r>
              <a:rPr lang="sr-Latn-CS" sz="2400" u="sng" dirty="0" smtClean="0"/>
              <a:t>)/L</a:t>
            </a:r>
            <a:r>
              <a:rPr lang="sr-Latn-CS" sz="2400" u="sng" baseline="-25000" dirty="0" smtClean="0"/>
              <a:t>o </a:t>
            </a:r>
            <a:r>
              <a:rPr lang="sr-Latn-CS" sz="2400" u="sng" dirty="0" smtClean="0"/>
              <a:t>[%]</a:t>
            </a:r>
            <a:endParaRPr lang="sr-Latn-CS" sz="2400" u="sng" baseline="-25000" dirty="0" smtClean="0"/>
          </a:p>
          <a:p>
            <a:endParaRPr lang="sr-Latn-CS" sz="2400" u="sng" baseline="-25000" dirty="0"/>
          </a:p>
          <a:p>
            <a:r>
              <a:rPr lang="sr-Latn-CS" sz="2400" u="sng" dirty="0" smtClean="0"/>
              <a:t>Z=100(S</a:t>
            </a:r>
            <a:r>
              <a:rPr lang="sr-Latn-CS" sz="2400" u="sng" baseline="-25000" dirty="0" smtClean="0"/>
              <a:t>o</a:t>
            </a:r>
            <a:r>
              <a:rPr lang="sr-Latn-CS" sz="2400" u="sng" dirty="0" smtClean="0"/>
              <a:t>-S</a:t>
            </a:r>
            <a:r>
              <a:rPr lang="sr-Latn-CS" sz="2400" u="sng" baseline="-25000" dirty="0"/>
              <a:t>u</a:t>
            </a:r>
            <a:r>
              <a:rPr lang="sr-Latn-CS" sz="2400" u="sng" dirty="0" smtClean="0"/>
              <a:t>)/S</a:t>
            </a:r>
            <a:r>
              <a:rPr lang="sr-Latn-CS" sz="2400" u="sng" baseline="-25000" dirty="0" smtClean="0"/>
              <a:t>o </a:t>
            </a:r>
            <a:r>
              <a:rPr lang="sr-Latn-CS" sz="2400" u="sng" dirty="0" smtClean="0"/>
              <a:t>[%]</a:t>
            </a:r>
          </a:p>
          <a:p>
            <a:endParaRPr lang="sr-Latn-C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Tipovi lomova pri ispitivanju zatezanjem</a:t>
            </a:r>
            <a:endParaRPr lang="sr-Latn-C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57200"/>
            <a:ext cx="8229600" cy="566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C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Latn-C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sr-Latn-CS" sz="3200" dirty="0" smtClean="0"/>
              <a:t>Duktilni (žilavi) </a:t>
            </a: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sr-Latn-C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sr-Latn-C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sr-Latn-C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Krti lom</a:t>
            </a:r>
            <a:endParaRPr kumimoji="0" lang="sr-Latn-C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47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038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sr-Latn-CS" dirty="0" smtClean="0"/>
              <a:t>Ispitivanje tvrdoće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 fontScale="92500"/>
          </a:bodyPr>
          <a:lstStyle/>
          <a:p>
            <a:r>
              <a:rPr lang="sr-Latn-CS" u="sng" dirty="0" smtClean="0"/>
              <a:t>Metode ispitivanja tvrdoće sa utiskivanjem</a:t>
            </a:r>
            <a:r>
              <a:rPr lang="sr-Latn-CS" dirty="0" smtClean="0"/>
              <a:t>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po </a:t>
            </a:r>
            <a:r>
              <a:rPr lang="sr-Latn-CS" u="sng" dirty="0" smtClean="0"/>
              <a:t>Brinelu</a:t>
            </a:r>
            <a:r>
              <a:rPr lang="sr-Latn-CS" dirty="0" smtClean="0"/>
              <a:t> (HB) – otpor materijala prema prodiranju kuglice od čelika ili tvrdog metala (</a:t>
            </a:r>
            <a:r>
              <a:rPr lang="sr-Latn-CS" dirty="0" smtClean="0">
                <a:sym typeface="Symbol"/>
              </a:rPr>
              <a:t>1;2;2,5;5;10 mm</a:t>
            </a:r>
            <a:r>
              <a:rPr lang="sr-Latn-CS" dirty="0" smtClean="0"/>
              <a:t>); uzorak mora biti brušen. 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po </a:t>
            </a:r>
            <a:r>
              <a:rPr lang="sr-Latn-CS" u="sng" dirty="0" smtClean="0"/>
              <a:t>Vikersu</a:t>
            </a:r>
            <a:r>
              <a:rPr lang="sr-Latn-CS" dirty="0" smtClean="0"/>
              <a:t> (HV) – otpor materijala prema prodiranju pravilne četvorostrane dijamantske piramide (ugao 136</a:t>
            </a:r>
            <a:r>
              <a:rPr lang="sr-Latn-CS" baseline="30000" dirty="0" smtClean="0"/>
              <a:t>o</a:t>
            </a:r>
            <a:r>
              <a:rPr lang="sr-Latn-CS" dirty="0" smtClean="0"/>
              <a:t>); uzorak mora biti brušen.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po </a:t>
            </a:r>
            <a:r>
              <a:rPr lang="sr-Latn-CS" u="sng" dirty="0" smtClean="0"/>
              <a:t>Rokvelu</a:t>
            </a:r>
            <a:r>
              <a:rPr lang="sr-Latn-CS" dirty="0" smtClean="0"/>
              <a:t> (HRB, HRC) – otpor materijala prema prodiranju čelične kuglice (</a:t>
            </a:r>
            <a:r>
              <a:rPr lang="sr-Latn-CS" dirty="0" smtClean="0">
                <a:sym typeface="Symbol"/>
              </a:rPr>
              <a:t>1/16 inča</a:t>
            </a:r>
            <a:r>
              <a:rPr lang="sr-Latn-CS" dirty="0" smtClean="0"/>
              <a:t>) ili dijamantske kupe (ugao 120</a:t>
            </a:r>
            <a:r>
              <a:rPr lang="sr-Latn-CS" baseline="30000" dirty="0" smtClean="0"/>
              <a:t>o</a:t>
            </a:r>
            <a:r>
              <a:rPr lang="sr-Latn-CS" dirty="0" smtClean="0"/>
              <a:t>); uzorak ne mora biti brušen.</a:t>
            </a:r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sr-Latn-CS" dirty="0" smtClean="0"/>
              <a:t>Ispitivanje energije udara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581400" y="1447800"/>
            <a:ext cx="5562600" cy="5201920"/>
            <a:chOff x="3581400" y="1579880"/>
            <a:chExt cx="5562600" cy="52019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7200" y="1579880"/>
              <a:ext cx="4876800" cy="520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7543800" y="21336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teg</a:t>
              </a:r>
              <a:endParaRPr lang="sr-Latn-C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96200" y="25146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uzorak</a:t>
              </a:r>
              <a:endParaRPr lang="sr-Latn-C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01000" y="3669268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teg</a:t>
              </a:r>
              <a:endParaRPr lang="sr-Latn-C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5000" y="2602468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sr-Latn-CS" dirty="0" smtClean="0"/>
                <a:t>skala</a:t>
              </a:r>
              <a:endParaRPr lang="sr-Latn-C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3657600"/>
              <a:ext cx="1143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pokazivač</a:t>
              </a:r>
              <a:endParaRPr lang="sr-Latn-C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8600" y="5955268"/>
              <a:ext cx="1524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nosač uzorka</a:t>
              </a:r>
              <a:endParaRPr lang="sr-Latn-C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67600" y="3352800"/>
              <a:ext cx="1676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početni položaj</a:t>
              </a:r>
              <a:endParaRPr lang="sr-Latn-C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81400" y="4659868"/>
              <a:ext cx="1676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krajnji položaj</a:t>
              </a:r>
              <a:endParaRPr lang="sr-Latn-C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629400"/>
          </a:xfrm>
        </p:spPr>
        <p:txBody>
          <a:bodyPr>
            <a:normAutofit/>
          </a:bodyPr>
          <a:lstStyle/>
          <a:p>
            <a:r>
              <a:rPr lang="sr-Latn-CS" dirty="0" smtClean="0"/>
              <a:t>Energija udara (ranije udarna žilavost) je mera otpora materijala prema krtom lomu.</a:t>
            </a:r>
          </a:p>
          <a:p>
            <a:r>
              <a:rPr lang="sr-Latn-CS" dirty="0" smtClean="0"/>
              <a:t>Ispituje se na Šarpijevom </a:t>
            </a:r>
          </a:p>
          <a:p>
            <a:pPr>
              <a:buNone/>
            </a:pPr>
            <a:r>
              <a:rPr lang="sr-Latn-CS" dirty="0" smtClean="0"/>
              <a:t>	klatnu, gde se </a:t>
            </a:r>
          </a:p>
          <a:p>
            <a:pPr>
              <a:buNone/>
            </a:pPr>
            <a:r>
              <a:rPr lang="sr-Latn-CS" dirty="0" smtClean="0"/>
              <a:t>	standardni </a:t>
            </a:r>
          </a:p>
          <a:p>
            <a:pPr>
              <a:buNone/>
            </a:pPr>
            <a:r>
              <a:rPr lang="sr-Latn-CS" dirty="0" smtClean="0"/>
              <a:t>	uzorak podvrgava </a:t>
            </a:r>
          </a:p>
          <a:p>
            <a:pPr>
              <a:buNone/>
            </a:pPr>
            <a:r>
              <a:rPr lang="sr-Latn-CS" dirty="0" smtClean="0"/>
              <a:t>	udarnom savojnom </a:t>
            </a:r>
          </a:p>
          <a:p>
            <a:pPr>
              <a:buNone/>
            </a:pPr>
            <a:r>
              <a:rPr lang="sr-Latn-CS" dirty="0" smtClean="0"/>
              <a:t>	operećenju.</a:t>
            </a:r>
          </a:p>
          <a:p>
            <a:r>
              <a:rPr lang="sr-Latn-CS" dirty="0" smtClean="0"/>
              <a:t>En.udara je energija </a:t>
            </a:r>
          </a:p>
          <a:p>
            <a:pPr>
              <a:buNone/>
            </a:pPr>
            <a:r>
              <a:rPr lang="sr-Latn-CS" dirty="0" smtClean="0"/>
              <a:t>	utrošena na </a:t>
            </a:r>
          </a:p>
          <a:p>
            <a:pPr>
              <a:buNone/>
            </a:pPr>
            <a:r>
              <a:rPr lang="sr-Latn-CS" dirty="0" smtClean="0"/>
              <a:t>	prelom uzorka.</a:t>
            </a:r>
            <a:endParaRPr lang="sr-Latn-CS" dirty="0"/>
          </a:p>
        </p:txBody>
      </p:sp>
      <p:sp>
        <p:nvSpPr>
          <p:cNvPr id="14" name="TextBox 13"/>
          <p:cNvSpPr txBox="1"/>
          <p:nvPr/>
        </p:nvSpPr>
        <p:spPr>
          <a:xfrm>
            <a:off x="6705600" y="4876801"/>
            <a:ext cx="6858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sr-Latn-CS" dirty="0" smtClean="0"/>
              <a:t>uzorak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458200" cy="5668963"/>
          </a:xfrm>
        </p:spPr>
        <p:txBody>
          <a:bodyPr/>
          <a:lstStyle/>
          <a:p>
            <a:r>
              <a:rPr lang="sr-Latn-CS" dirty="0" smtClean="0"/>
              <a:t>Uređaj – </a:t>
            </a:r>
            <a:r>
              <a:rPr lang="sr-Latn-CS" u="sng" dirty="0" smtClean="0"/>
              <a:t>Šarpijevo klatno</a:t>
            </a:r>
            <a:r>
              <a:rPr lang="sr-Latn-CS" dirty="0" smtClean="0"/>
              <a:t>: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Uzorak za ispitivanje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sr-Latn-CS" dirty="0" smtClean="0"/>
              <a:t>energije udara sa V-zarezom:</a:t>
            </a:r>
            <a:endParaRPr lang="sr-Latn-CS" dirty="0"/>
          </a:p>
        </p:txBody>
      </p:sp>
      <p:grpSp>
        <p:nvGrpSpPr>
          <p:cNvPr id="6" name="Group 5"/>
          <p:cNvGrpSpPr/>
          <p:nvPr/>
        </p:nvGrpSpPr>
        <p:grpSpPr>
          <a:xfrm>
            <a:off x="228600" y="4572000"/>
            <a:ext cx="4648200" cy="1752600"/>
            <a:chOff x="2209800" y="4572000"/>
            <a:chExt cx="4876800" cy="1828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9800" y="4572000"/>
              <a:ext cx="48006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6858000" y="57912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5900" y="0"/>
            <a:ext cx="3848100" cy="51308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r-Latn-CS" dirty="0" smtClean="0"/>
              <a:t>Duktilni (žilavi) lom	2. Krti lom</a:t>
            </a:r>
          </a:p>
          <a:p>
            <a:pPr marL="514350" indent="-514350">
              <a:buNone/>
            </a:pPr>
            <a:endParaRPr lang="sr-Latn-C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" y="381000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sz="4000" dirty="0" smtClean="0"/>
              <a:t>Tipovi lomova pri ispitivanju </a:t>
            </a:r>
          </a:p>
          <a:p>
            <a:pPr algn="ctr"/>
            <a:r>
              <a:rPr lang="sr-Latn-CS" sz="4000" dirty="0" smtClean="0"/>
              <a:t>energije udara</a:t>
            </a:r>
            <a:endParaRPr lang="sr-Latn-CS" sz="4000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38400"/>
            <a:ext cx="5435600" cy="232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>
            <a:off x="2400300" y="22471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19400" y="2133600"/>
            <a:ext cx="914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6057900" y="2171700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6440" y="4419600"/>
            <a:ext cx="341376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391526"/>
            <a:ext cx="3124200" cy="246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sr-Latn-CS" dirty="0" smtClean="0"/>
              <a:t>Karakterizacija materijala</a:t>
            </a: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sr-Latn-CS" dirty="0" smtClean="0"/>
              <a:t>Ispitivanje na puzanje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5410200" cy="6248399"/>
          </a:xfrm>
        </p:spPr>
        <p:txBody>
          <a:bodyPr>
            <a:normAutofit/>
          </a:bodyPr>
          <a:lstStyle/>
          <a:p>
            <a:r>
              <a:rPr lang="sr-Latn-CS" dirty="0" smtClean="0"/>
              <a:t>Puzanje je pojava plastične deformacije ispod napona tečenja pri povišenim temperaturama.</a:t>
            </a:r>
          </a:p>
          <a:p>
            <a:r>
              <a:rPr lang="sr-Latn-CS" dirty="0" smtClean="0"/>
              <a:t>Za pojavu puzanja potrebno je materijal podvrgnuti naponu (</a:t>
            </a:r>
            <a:r>
              <a:rPr lang="sr-Latn-CS" dirty="0" err="1" smtClean="0"/>
              <a:t>opterećenj</a:t>
            </a:r>
            <a:r>
              <a:rPr lang="en-US" dirty="0" smtClean="0"/>
              <a:t>u</a:t>
            </a:r>
            <a:r>
              <a:rPr lang="sr-Latn-CS" dirty="0" smtClean="0"/>
              <a:t>) </a:t>
            </a:r>
            <a:r>
              <a:rPr lang="sr-Latn-CS" dirty="0" smtClean="0"/>
              <a:t>i povišenoj temperaturi.</a:t>
            </a:r>
          </a:p>
          <a:p>
            <a:r>
              <a:rPr lang="sr-Latn-CS" dirty="0" smtClean="0"/>
              <a:t>Javlja se u kotlovima, gasnim turbinama, mlaznim motorima itd.</a:t>
            </a:r>
          </a:p>
          <a:p>
            <a:pPr>
              <a:buNone/>
            </a:pPr>
            <a:endParaRPr lang="sr-Latn-C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79540" y="0"/>
            <a:ext cx="396446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2438400"/>
            <a:ext cx="3810000" cy="25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4645026"/>
            <a:ext cx="38862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/>
          </a:bodyPr>
          <a:lstStyle/>
          <a:p>
            <a:r>
              <a:rPr lang="sr-Latn-CS" dirty="0" smtClean="0"/>
              <a:t>Uređaji za ispitivanje puzanja: - slične kidalicama, ali sa grejnim komorama.</a:t>
            </a:r>
          </a:p>
          <a:p>
            <a:endParaRPr lang="sr-Latn-CS" dirty="0" smtClean="0">
              <a:solidFill>
                <a:srgbClr val="FF0000"/>
              </a:solidFill>
            </a:endParaRPr>
          </a:p>
          <a:p>
            <a:endParaRPr lang="sr-Latn-CS" dirty="0" smtClean="0">
              <a:solidFill>
                <a:srgbClr val="FF0000"/>
              </a:solidFill>
            </a:endParaRPr>
          </a:p>
          <a:p>
            <a:endParaRPr lang="sr-Latn-CS" dirty="0" smtClean="0">
              <a:solidFill>
                <a:srgbClr val="FF0000"/>
              </a:solidFill>
            </a:endParaRPr>
          </a:p>
          <a:p>
            <a:endParaRPr lang="sr-Latn-CS" dirty="0" smtClean="0">
              <a:solidFill>
                <a:srgbClr val="FF0000"/>
              </a:solidFill>
            </a:endParaRPr>
          </a:p>
          <a:p>
            <a:endParaRPr lang="sr-Latn-CS" dirty="0" smtClean="0">
              <a:solidFill>
                <a:srgbClr val="FF0000"/>
              </a:solidFill>
            </a:endParaRPr>
          </a:p>
          <a:p>
            <a:endParaRPr lang="sr-Latn-CS" dirty="0" smtClean="0">
              <a:solidFill>
                <a:srgbClr val="FF0000"/>
              </a:solidFill>
            </a:endParaRPr>
          </a:p>
          <a:p>
            <a:endParaRPr lang="sr-Latn-CS" dirty="0" smtClean="0">
              <a:solidFill>
                <a:srgbClr val="FF0000"/>
              </a:solidFill>
            </a:endParaRPr>
          </a:p>
          <a:p>
            <a:endParaRPr lang="sr-Latn-CS" dirty="0" smtClean="0">
              <a:solidFill>
                <a:srgbClr val="FF0000"/>
              </a:solidFill>
            </a:endParaRPr>
          </a:p>
          <a:p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5472" y="2971800"/>
            <a:ext cx="468992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359923" y="2112525"/>
            <a:ext cx="5029198" cy="385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Rezultat ispitivanja je kriva puzanja:</a:t>
            </a:r>
            <a:endParaRPr lang="sr-Latn-C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8633" y="1628103"/>
            <a:ext cx="8656767" cy="5229897"/>
            <a:chOff x="258633" y="1628103"/>
            <a:chExt cx="8656767" cy="5229897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1628103"/>
              <a:ext cx="7924800" cy="4799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-615434" y="3388668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2400" dirty="0" smtClean="0"/>
                <a:t>Deformacija</a:t>
              </a:r>
              <a:endParaRPr lang="sr-Latn-C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8600" y="6396335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2400" dirty="0" smtClean="0"/>
                <a:t>Vreme</a:t>
              </a:r>
              <a:endParaRPr lang="sr-Latn-CS" sz="2400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810000" y="4191000"/>
              <a:ext cx="1066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53200" y="55626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 smtClean="0">
                  <a:solidFill>
                    <a:schemeClr val="accent1"/>
                  </a:solidFill>
                </a:rPr>
                <a:t>Komponente </a:t>
              </a:r>
              <a:r>
                <a:rPr lang="sr-Latn-CS" dirty="0" err="1" smtClean="0">
                  <a:solidFill>
                    <a:schemeClr val="accent1"/>
                  </a:solidFill>
                </a:rPr>
                <a:t>kotl</a:t>
              </a:r>
              <a:r>
                <a:rPr lang="en-US" dirty="0" smtClean="0">
                  <a:solidFill>
                    <a:schemeClr val="accent1"/>
                  </a:solidFill>
                </a:rPr>
                <a:t>ova</a:t>
              </a:r>
              <a:endParaRPr lang="sr-Latn-CS" dirty="0">
                <a:solidFill>
                  <a:schemeClr val="accent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495800" y="4800600"/>
              <a:ext cx="25146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789709" y="2715491"/>
              <a:ext cx="1343891" cy="2937164"/>
            </a:xfrm>
            <a:custGeom>
              <a:avLst/>
              <a:gdLst>
                <a:gd name="connsiteX0" fmla="*/ 0 w 1343891"/>
                <a:gd name="connsiteY0" fmla="*/ 2937164 h 2937164"/>
                <a:gd name="connsiteX1" fmla="*/ 110836 w 1343891"/>
                <a:gd name="connsiteY1" fmla="*/ 2479964 h 2937164"/>
                <a:gd name="connsiteX2" fmla="*/ 263236 w 1343891"/>
                <a:gd name="connsiteY2" fmla="*/ 2175164 h 2937164"/>
                <a:gd name="connsiteX3" fmla="*/ 928255 w 1343891"/>
                <a:gd name="connsiteY3" fmla="*/ 1288473 h 2937164"/>
                <a:gd name="connsiteX4" fmla="*/ 1343891 w 1343891"/>
                <a:gd name="connsiteY4" fmla="*/ 0 h 2937164"/>
                <a:gd name="connsiteX5" fmla="*/ 1343891 w 1343891"/>
                <a:gd name="connsiteY5" fmla="*/ 0 h 293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3891" h="2937164">
                  <a:moveTo>
                    <a:pt x="0" y="2937164"/>
                  </a:moveTo>
                  <a:cubicBezTo>
                    <a:pt x="33481" y="2772064"/>
                    <a:pt x="66963" y="2606964"/>
                    <a:pt x="110836" y="2479964"/>
                  </a:cubicBezTo>
                  <a:cubicBezTo>
                    <a:pt x="154709" y="2352964"/>
                    <a:pt x="127000" y="2373746"/>
                    <a:pt x="263236" y="2175164"/>
                  </a:cubicBezTo>
                  <a:cubicBezTo>
                    <a:pt x="399472" y="1976582"/>
                    <a:pt x="748146" y="1651000"/>
                    <a:pt x="928255" y="1288473"/>
                  </a:cubicBezTo>
                  <a:cubicBezTo>
                    <a:pt x="1108364" y="925946"/>
                    <a:pt x="1343891" y="0"/>
                    <a:pt x="1343891" y="0"/>
                  </a:cubicBezTo>
                  <a:lnTo>
                    <a:pt x="1343891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6800" y="20574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 smtClean="0">
                  <a:solidFill>
                    <a:srgbClr val="FF0000"/>
                  </a:solidFill>
                </a:rPr>
                <a:t>Komponente mlaznih motora</a:t>
              </a:r>
              <a:endParaRPr lang="sr-Latn-CS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6200000" flipH="1">
              <a:off x="1295400" y="3048000"/>
              <a:ext cx="8382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592763"/>
          </a:xfrm>
        </p:spPr>
        <p:txBody>
          <a:bodyPr/>
          <a:lstStyle/>
          <a:p>
            <a:r>
              <a:rPr lang="sr-Latn-CS" dirty="0" smtClean="0"/>
              <a:t>Način na koji se određuje mesto na kome je komponenta u II fazi:</a:t>
            </a:r>
            <a:endParaRPr lang="sr-Latn-C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708615"/>
            <a:ext cx="8305800" cy="499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6200000">
            <a:off x="-874067" y="338866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Deformacija</a:t>
            </a:r>
            <a:endParaRPr lang="sr-Latn-C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79967" y="64725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Vreme</a:t>
            </a:r>
            <a:endParaRPr lang="sr-Latn-C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53340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mikroprsline</a:t>
            </a:r>
            <a:endParaRPr lang="sr-Latn-C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48006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mikroprsline</a:t>
            </a:r>
            <a:endParaRPr lang="sr-Latn-C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5715000"/>
            <a:ext cx="152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orijentacija mikrošupljina</a:t>
            </a:r>
            <a:endParaRPr lang="sr-Latn-C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63246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dirty="0" smtClean="0"/>
              <a:t>pojava mikrošupljina</a:t>
            </a:r>
            <a:endParaRPr lang="sr-Latn-CS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1992868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lom</a:t>
            </a:r>
            <a:endParaRPr lang="sr-Latn-C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447800" y="3733800"/>
            <a:ext cx="3429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610100" y="3619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*Priprema metalografskih uzoraka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 smtClean="0"/>
              <a:t>Koristi se za metalografska ispitivanja, između ostalog i za ispitivanje stanja materijala u slučaju puzanja.</a:t>
            </a:r>
          </a:p>
          <a:p>
            <a:r>
              <a:rPr lang="sr-Latn-CS" dirty="0" smtClean="0"/>
              <a:t>Cilj je određivanje mikrostrukture, koja ujedno određuje mehaničke osobine materijala.</a:t>
            </a:r>
          </a:p>
          <a:p>
            <a:r>
              <a:rPr lang="sr-Latn-CS" dirty="0" smtClean="0"/>
              <a:t>Koriste se dve tehnike: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Klasična priprema uzoraka sa isecanjem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Priprema replika (bez isecanja uzorka)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rmAutofit fontScale="92500"/>
          </a:bodyPr>
          <a:lstStyle/>
          <a:p>
            <a:r>
              <a:rPr lang="sr-Latn-CS" u="sng" dirty="0" smtClean="0"/>
              <a:t>Klasična priprema</a:t>
            </a:r>
            <a:r>
              <a:rPr lang="sr-Latn-CS" dirty="0" smtClean="0"/>
              <a:t>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Uzorkovanje (isecanje uzorka sa željenog mesta)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Montiranje uzorka u plastični nosač zbog lakše manipulacije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Brušenje brusnim papirima različite granulacije, od najgrublje do najfinije (150, 220, 320, 400, 500, 600, 800, 1000, 1500, 2000, 2400)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Poliranje dijamantskom pastom sa uljem – lubrikantom (6 </a:t>
            </a:r>
            <a:r>
              <a:rPr lang="sr-Latn-CS" dirty="0" smtClean="0">
                <a:sym typeface="Symbol"/>
              </a:rPr>
              <a:t>m, 3 m, 1 m, ¼ m)</a:t>
            </a:r>
          </a:p>
          <a:p>
            <a:pPr marL="514350" indent="-514350">
              <a:buAutoNum type="arabicPeriod"/>
            </a:pPr>
            <a:r>
              <a:rPr lang="sr-Latn-CS" dirty="0" smtClean="0">
                <a:sym typeface="Symbol"/>
              </a:rPr>
              <a:t>Nagrizanje hemijskim sredstvima (nital, pikral, carska voda, ...)</a:t>
            </a:r>
          </a:p>
          <a:p>
            <a:pPr marL="514350" indent="-514350">
              <a:buAutoNum type="arabicPeriod"/>
            </a:pPr>
            <a:r>
              <a:rPr lang="sr-Latn-CS" dirty="0" smtClean="0">
                <a:sym typeface="Symbol"/>
              </a:rPr>
              <a:t>Metalografsko ispitivanje na mikroskopu</a:t>
            </a:r>
            <a:endParaRPr lang="sr-Latn-CS" dirty="0" smtClean="0"/>
          </a:p>
          <a:p>
            <a:pPr marL="514350" indent="-514350">
              <a:buAutoNum type="arabicPeriod"/>
            </a:pP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Oprema za klasičnu pripremu uzoraka:</a:t>
            </a:r>
            <a:endParaRPr lang="sr-Latn-C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143000"/>
            <a:ext cx="3810000" cy="28575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1143000"/>
            <a:ext cx="3835400" cy="287655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67000" y="4114800"/>
            <a:ext cx="3657600" cy="27432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92500" lnSpcReduction="10000"/>
          </a:bodyPr>
          <a:lstStyle/>
          <a:p>
            <a:r>
              <a:rPr lang="sr-Latn-CS" u="sng" dirty="0" smtClean="0"/>
              <a:t>Priprema replika</a:t>
            </a:r>
            <a:r>
              <a:rPr lang="sr-Latn-CS" dirty="0" smtClean="0"/>
              <a:t>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Odabir mesta pripreme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Brušenje brusnim diskovima (iste granulacije kao kod klasične pripreme, obično do granulacije 600) montiranim na ručnu brusilicu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Poliranje (dijamantska pasta 6 i 1 </a:t>
            </a:r>
            <a:r>
              <a:rPr lang="sr-Latn-CS" dirty="0" smtClean="0">
                <a:sym typeface="Symbol"/>
              </a:rPr>
              <a:t>m</a:t>
            </a:r>
            <a:r>
              <a:rPr lang="sr-Latn-CS" dirty="0" smtClean="0"/>
              <a:t> sa uljem)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Nagrizanje hemijskim sredstvima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Uzimanje replike (postavljanjem plastične pločice u reagens ona omekšava, a nakon toga se prislanja na nagriženo mesto)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Skidanje plastične pločice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r-Latn-CS" dirty="0" smtClean="0">
                <a:sym typeface="Symbol"/>
              </a:rPr>
              <a:t>Metalografsko ispitivanje “negativa” sa pločice na mikroskopu</a:t>
            </a: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Oprema za uzimanje replika:</a:t>
            </a: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708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/>
          <a:lstStyle/>
          <a:p>
            <a:r>
              <a:rPr lang="sr-Latn-CS" dirty="0" smtClean="0"/>
              <a:t>Ispitivanje zatezanjem</a:t>
            </a:r>
          </a:p>
          <a:p>
            <a:r>
              <a:rPr lang="sr-Latn-CS" dirty="0" smtClean="0"/>
              <a:t>Ispitivanje energije udara</a:t>
            </a:r>
          </a:p>
          <a:p>
            <a:r>
              <a:rPr lang="sr-Latn-CS" dirty="0" smtClean="0"/>
              <a:t>Ispitivanje tvrdoće</a:t>
            </a:r>
          </a:p>
          <a:p>
            <a:r>
              <a:rPr lang="sr-Latn-CS" dirty="0" smtClean="0"/>
              <a:t>Ispitivanje žilavosti loma</a:t>
            </a:r>
          </a:p>
          <a:p>
            <a:r>
              <a:rPr lang="sr-Latn-CS" dirty="0" smtClean="0"/>
              <a:t>Ispitivanje na puzanje</a:t>
            </a:r>
          </a:p>
          <a:p>
            <a:r>
              <a:rPr lang="en-US" dirty="0" err="1" smtClean="0"/>
              <a:t>Ispitivanje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zamor</a:t>
            </a:r>
            <a:endParaRPr lang="en-US" dirty="0" smtClean="0"/>
          </a:p>
          <a:p>
            <a:r>
              <a:rPr lang="sr-Latn-CS" dirty="0" smtClean="0"/>
              <a:t>Priprema metalografskih uzoraka (konvencionalna priprema i replike)</a:t>
            </a:r>
            <a:endParaRPr lang="en-US" dirty="0" smtClean="0"/>
          </a:p>
          <a:p>
            <a:r>
              <a:rPr lang="en-US" dirty="0" smtClean="0"/>
              <a:t>Novi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označavanje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Puzanje</a:t>
            </a:r>
            <a:r>
              <a:rPr lang="en-US" dirty="0" smtClean="0"/>
              <a:t> - p</a:t>
            </a:r>
            <a:r>
              <a:rPr lang="sr-Latn-CS" dirty="0" err="1" smtClean="0"/>
              <a:t>redviđanje</a:t>
            </a:r>
            <a:r>
              <a:rPr lang="sr-Latn-CS" dirty="0" smtClean="0"/>
              <a:t> </a:t>
            </a:r>
            <a:r>
              <a:rPr lang="sr-Latn-CS" dirty="0" smtClean="0"/>
              <a:t>radnog veka komponente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Koristi se Larson-Milerov parametar: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2209799"/>
            <a:ext cx="3642852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00311" y="2590800"/>
            <a:ext cx="509128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err="1" smtClean="0"/>
              <a:t>Ispitivanje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zamor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419600" y="2743200"/>
            <a:ext cx="4419600" cy="1523999"/>
            <a:chOff x="4185634" y="4786489"/>
            <a:chExt cx="4958366" cy="161431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91000" y="4972755"/>
              <a:ext cx="4775200" cy="1428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4185634" y="4786489"/>
              <a:ext cx="533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</a:t>
              </a:r>
              <a:r>
                <a:rPr lang="el-GR" dirty="0" smtClean="0"/>
                <a:t>σ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05600" y="4789690"/>
              <a:ext cx="533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</a:t>
              </a:r>
              <a:r>
                <a:rPr lang="el-GR" dirty="0" smtClean="0"/>
                <a:t>σ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5867400"/>
              <a:ext cx="685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</a:t>
              </a:r>
              <a:r>
                <a:rPr lang="el-GR" dirty="0" smtClean="0"/>
                <a:t>τ</a:t>
              </a:r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10600" y="5867400"/>
              <a:ext cx="533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</a:t>
              </a:r>
              <a:r>
                <a:rPr lang="el-GR" dirty="0" smtClean="0"/>
                <a:t>τ</a:t>
              </a:r>
              <a:r>
                <a:rPr lang="en-US" dirty="0" smtClean="0"/>
                <a:t>  </a:t>
              </a:r>
              <a:endParaRPr lang="en-US" dirty="0"/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572000"/>
            <a:ext cx="834189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0" y="43434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l-GR" dirty="0" smtClean="0"/>
              <a:t>σ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38600" y="4419600"/>
            <a:ext cx="573809" cy="4532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l-GR" dirty="0" smtClean="0"/>
              <a:t>σ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62600" y="43434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l-GR" dirty="0" smtClean="0"/>
              <a:t>σ</a:t>
            </a:r>
            <a:r>
              <a:rPr lang="en-US" baseline="-25000" dirty="0" smtClean="0"/>
              <a:t>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00" y="54102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l-GR" dirty="0" smtClean="0"/>
              <a:t>σ</a:t>
            </a:r>
            <a:r>
              <a:rPr lang="en-US" baseline="-25000" dirty="0" smtClean="0"/>
              <a:t>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772400" y="49530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l-GR" dirty="0" smtClean="0"/>
              <a:t>σ</a:t>
            </a:r>
            <a:r>
              <a:rPr lang="en-US" baseline="-25000" dirty="0" err="1" smtClean="0"/>
              <a:t>sr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05600" y="51054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l-GR" dirty="0" smtClean="0"/>
              <a:t>σ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038600" y="5334000"/>
            <a:ext cx="381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95400" y="48768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l-GR" dirty="0" smtClean="0"/>
              <a:t>σ</a:t>
            </a:r>
            <a:r>
              <a:rPr lang="en-US" baseline="-25000" dirty="0" smtClean="0"/>
              <a:t>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6336268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l-GR" dirty="0" smtClean="0"/>
              <a:t>σ</a:t>
            </a:r>
            <a:r>
              <a:rPr lang="en-US" baseline="-25000" dirty="0" smtClean="0"/>
              <a:t>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38400" y="58674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l-GR" dirty="0" smtClean="0"/>
              <a:t>σ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76600" y="59436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l-GR" dirty="0" smtClean="0"/>
              <a:t>σ</a:t>
            </a:r>
            <a:r>
              <a:rPr lang="en-US" baseline="-25000" dirty="0" err="1" smtClean="0"/>
              <a:t>sr</a:t>
            </a:r>
            <a:r>
              <a:rPr lang="en-US" dirty="0" smtClean="0"/>
              <a:t>=0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r>
              <a:rPr lang="en-US" dirty="0" err="1" smtClean="0"/>
              <a:t>Otpornost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zamor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otpor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periodično</a:t>
            </a:r>
            <a:r>
              <a:rPr lang="en-US" dirty="0" smtClean="0"/>
              <a:t> </a:t>
            </a:r>
            <a:r>
              <a:rPr lang="en-US" dirty="0" err="1" smtClean="0"/>
              <a:t>promenljivom</a:t>
            </a:r>
            <a:r>
              <a:rPr lang="en-US" dirty="0" smtClean="0"/>
              <a:t> </a:t>
            </a:r>
            <a:r>
              <a:rPr lang="en-US" dirty="0" err="1" smtClean="0"/>
              <a:t>opterećenju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Određuje</a:t>
            </a:r>
            <a:r>
              <a:rPr lang="en-US" dirty="0" smtClean="0"/>
              <a:t> se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ciklusa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komponenta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izdrži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Tipično</a:t>
            </a:r>
            <a:r>
              <a:rPr lang="en-US" dirty="0" smtClean="0"/>
              <a:t>, </a:t>
            </a:r>
            <a:r>
              <a:rPr lang="en-US" dirty="0" err="1" smtClean="0"/>
              <a:t>zahteva</a:t>
            </a:r>
            <a:r>
              <a:rPr lang="en-US" dirty="0" smtClean="0"/>
              <a:t> se </a:t>
            </a:r>
            <a:r>
              <a:rPr lang="en-US" dirty="0" err="1" smtClean="0"/>
              <a:t>da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komponenta</a:t>
            </a:r>
            <a:r>
              <a:rPr lang="en-US" dirty="0" smtClean="0"/>
              <a:t> </a:t>
            </a:r>
            <a:r>
              <a:rPr lang="en-US" dirty="0" err="1" smtClean="0"/>
              <a:t>izrađena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sr-Latn-CS" dirty="0" smtClean="0"/>
              <a:t>d</a:t>
            </a:r>
            <a:r>
              <a:rPr lang="en-US" dirty="0" err="1" smtClean="0"/>
              <a:t>rži</a:t>
            </a:r>
            <a:r>
              <a:rPr lang="en-US" dirty="0" smtClean="0"/>
              <a:t> </a:t>
            </a:r>
            <a:r>
              <a:rPr lang="en-US" dirty="0" err="1" smtClean="0"/>
              <a:t>milion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– 10 </a:t>
            </a:r>
            <a:r>
              <a:rPr lang="en-US" dirty="0" err="1" smtClean="0"/>
              <a:t>miliona</a:t>
            </a:r>
            <a:r>
              <a:rPr lang="en-US" dirty="0" smtClean="0"/>
              <a:t> </a:t>
            </a:r>
            <a:r>
              <a:rPr lang="en-US" dirty="0" err="1" smtClean="0"/>
              <a:t>ciklusa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err="1" smtClean="0"/>
              <a:t>Uređaji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ispitivanje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zamor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pulzatori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univerzalne</a:t>
            </a:r>
            <a:r>
              <a:rPr lang="en-US" dirty="0" smtClean="0"/>
              <a:t> </a:t>
            </a:r>
            <a:r>
              <a:rPr lang="en-US" dirty="0" err="1" smtClean="0"/>
              <a:t>kidalice</a:t>
            </a:r>
            <a:r>
              <a:rPr lang="sr-Latn-CS" dirty="0" smtClean="0"/>
              <a:t> sa mogućnošću postizanja periodično promenljive sile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438400"/>
            <a:ext cx="486460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1828800"/>
            <a:ext cx="3733800" cy="49784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Lom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zamora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sr-Latn-CS" dirty="0" smtClean="0"/>
              <a:t>Z</a:t>
            </a:r>
            <a:r>
              <a:rPr lang="en-US" dirty="0" err="1" smtClean="0"/>
              <a:t>atezanje-zatezanje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700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4724400" y="1752600"/>
            <a:ext cx="4114800" cy="2932331"/>
            <a:chOff x="4724400" y="1524000"/>
            <a:chExt cx="4114800" cy="2932331"/>
          </a:xfrm>
        </p:grpSpPr>
        <p:grpSp>
          <p:nvGrpSpPr>
            <p:cNvPr id="12" name="Group 11"/>
            <p:cNvGrpSpPr/>
            <p:nvPr/>
          </p:nvGrpSpPr>
          <p:grpSpPr>
            <a:xfrm>
              <a:off x="4724400" y="1524000"/>
              <a:ext cx="4114800" cy="2932331"/>
              <a:chOff x="4724400" y="1676400"/>
              <a:chExt cx="4114800" cy="2932331"/>
            </a:xfrm>
          </p:grpSpPr>
          <p:pic>
            <p:nvPicPr>
              <p:cNvPr id="79874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724400" y="1676400"/>
                <a:ext cx="2895600" cy="283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029200" y="2743200"/>
                <a:ext cx="114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Nasilni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lom</a:t>
                </a:r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391400" y="3962400"/>
                <a:ext cx="114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Linije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odmora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696200" y="2743200"/>
                <a:ext cx="114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Inicijalna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prslina</a:t>
                </a:r>
                <a:endParaRPr lang="en-US" dirty="0"/>
              </a:p>
            </p:txBody>
          </p:sp>
          <p:cxnSp>
            <p:nvCxnSpPr>
              <p:cNvPr id="9" name="Straight Connector 8"/>
              <p:cNvCxnSpPr>
                <a:stCxn id="7" idx="1"/>
              </p:cNvCxnSpPr>
              <p:nvPr/>
            </p:nvCxnSpPr>
            <p:spPr>
              <a:xfrm rot="10800000" flipV="1">
                <a:off x="7467600" y="3066366"/>
                <a:ext cx="228600" cy="578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V="1">
                <a:off x="7162800" y="4038600"/>
                <a:ext cx="228600" cy="76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/>
            <p:nvPr/>
          </p:nvCxnSpPr>
          <p:spPr>
            <a:xfrm rot="16200000" flipV="1">
              <a:off x="6781800" y="2286000"/>
              <a:ext cx="6858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6477000" y="2667000"/>
              <a:ext cx="9144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 flipV="1">
              <a:off x="6477000" y="2971800"/>
              <a:ext cx="914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6781800" y="3124200"/>
              <a:ext cx="6858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391400" y="16002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Širenje</a:t>
              </a:r>
              <a:r>
                <a:rPr lang="en-US" dirty="0" smtClean="0"/>
                <a:t> </a:t>
              </a:r>
              <a:r>
                <a:rPr lang="en-US" dirty="0" err="1" smtClean="0"/>
                <a:t>prsline</a:t>
              </a:r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0800000" flipV="1">
              <a:off x="7162800" y="2286000"/>
              <a:ext cx="381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25487"/>
            <a:ext cx="4419600" cy="25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5" name="Group 44"/>
          <p:cNvGrpSpPr/>
          <p:nvPr/>
        </p:nvGrpSpPr>
        <p:grpSpPr>
          <a:xfrm>
            <a:off x="4800600" y="4953000"/>
            <a:ext cx="4038600" cy="1560786"/>
            <a:chOff x="152400" y="5144814"/>
            <a:chExt cx="4038600" cy="1560786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52400" y="5181600"/>
              <a:ext cx="2209800" cy="1522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14600" y="5144814"/>
              <a:ext cx="1676400" cy="1560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6" name="TextBox 45"/>
          <p:cNvSpPr txBox="1"/>
          <p:nvPr/>
        </p:nvSpPr>
        <p:spPr>
          <a:xfrm>
            <a:off x="533400" y="48006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 </a:t>
            </a:r>
            <a:r>
              <a:rPr lang="en-US" sz="2400" dirty="0" err="1" smtClean="0"/>
              <a:t>Između</a:t>
            </a:r>
            <a:r>
              <a:rPr lang="en-US" sz="2400" dirty="0" smtClean="0"/>
              <a:t> </a:t>
            </a:r>
            <a:r>
              <a:rPr lang="en-US" sz="2400" dirty="0" err="1" smtClean="0"/>
              <a:t>linija</a:t>
            </a:r>
            <a:r>
              <a:rPr lang="en-US" sz="2400" dirty="0" smtClean="0"/>
              <a:t> </a:t>
            </a:r>
            <a:r>
              <a:rPr lang="en-US" sz="2400" dirty="0" err="1" smtClean="0"/>
              <a:t>odmora</a:t>
            </a:r>
            <a:r>
              <a:rPr lang="en-US" sz="2400" dirty="0" smtClean="0"/>
              <a:t> </a:t>
            </a:r>
            <a:r>
              <a:rPr lang="en-US" sz="2400" dirty="0" err="1" smtClean="0"/>
              <a:t>nalaze</a:t>
            </a:r>
            <a:r>
              <a:rPr lang="en-US" sz="2400" dirty="0" smtClean="0"/>
              <a:t> se </a:t>
            </a:r>
            <a:r>
              <a:rPr lang="en-US" sz="2400" dirty="0" err="1" smtClean="0"/>
              <a:t>mikroskopske</a:t>
            </a:r>
            <a:r>
              <a:rPr lang="en-US" sz="2400" dirty="0" smtClean="0"/>
              <a:t> </a:t>
            </a:r>
            <a:r>
              <a:rPr lang="en-US" sz="2400" dirty="0" err="1" smtClean="0"/>
              <a:t>linije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pokazuju</a:t>
            </a:r>
            <a:r>
              <a:rPr lang="en-US" sz="2400" dirty="0" smtClean="0"/>
              <a:t> </a:t>
            </a:r>
            <a:r>
              <a:rPr lang="en-US" sz="2400" dirty="0" err="1" smtClean="0"/>
              <a:t>kretanje</a:t>
            </a:r>
            <a:r>
              <a:rPr lang="en-US" sz="2400" dirty="0" smtClean="0"/>
              <a:t> </a:t>
            </a:r>
            <a:r>
              <a:rPr lang="en-US" sz="2400" dirty="0" err="1" smtClean="0"/>
              <a:t>prsline</a:t>
            </a:r>
            <a:r>
              <a:rPr lang="en-US" sz="2400" dirty="0" smtClean="0"/>
              <a:t> </a:t>
            </a:r>
            <a:r>
              <a:rPr lang="en-US" sz="2400" dirty="0" err="1" smtClean="0"/>
              <a:t>pri</a:t>
            </a:r>
            <a:r>
              <a:rPr lang="en-US" sz="2400" dirty="0" smtClean="0"/>
              <a:t> </a:t>
            </a:r>
            <a:r>
              <a:rPr lang="en-US" sz="2400" dirty="0" err="1" smtClean="0"/>
              <a:t>svakoj</a:t>
            </a:r>
            <a:r>
              <a:rPr lang="en-US" sz="2400" dirty="0" smtClean="0"/>
              <a:t> </a:t>
            </a:r>
            <a:r>
              <a:rPr lang="en-US" sz="2400" dirty="0" err="1" smtClean="0"/>
              <a:t>promeni</a:t>
            </a:r>
            <a:r>
              <a:rPr lang="en-US" sz="2400" dirty="0" smtClean="0"/>
              <a:t> </a:t>
            </a:r>
            <a:r>
              <a:rPr lang="en-US" sz="2400" dirty="0" err="1" smtClean="0"/>
              <a:t>opterećenja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47" name="Right Arrow 46"/>
          <p:cNvSpPr/>
          <p:nvPr/>
        </p:nvSpPr>
        <p:spPr>
          <a:xfrm>
            <a:off x="1524000" y="6400800"/>
            <a:ext cx="2362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304800"/>
            <a:ext cx="2895600" cy="271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304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04800"/>
            <a:ext cx="301752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457200" y="4572000"/>
            <a:ext cx="8686800" cy="1969532"/>
            <a:chOff x="457200" y="4800600"/>
            <a:chExt cx="8686800" cy="1969532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85800" y="4876800"/>
              <a:ext cx="1600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457200" y="64008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Dvosmerno</a:t>
              </a:r>
              <a:r>
                <a:rPr lang="en-US" dirty="0" smtClean="0"/>
                <a:t> </a:t>
              </a:r>
              <a:r>
                <a:rPr lang="en-US" dirty="0" err="1" smtClean="0"/>
                <a:t>savijanje</a:t>
              </a:r>
              <a:endParaRPr lang="en-US" dirty="0"/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514600" y="4800600"/>
              <a:ext cx="1600200" cy="1661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2819400" y="6400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Uvijanje</a:t>
              </a:r>
              <a:endParaRPr lang="en-US" dirty="0"/>
            </a:p>
          </p:txBody>
        </p:sp>
        <p:sp>
          <p:nvSpPr>
            <p:cNvPr id="15" name="Isosceles Triangle 14"/>
            <p:cNvSpPr/>
            <p:nvPr/>
          </p:nvSpPr>
          <p:spPr>
            <a:xfrm rot="5400000">
              <a:off x="2590800" y="4724400"/>
              <a:ext cx="381000" cy="533400"/>
            </a:xfrm>
            <a:prstGeom prst="triangle">
              <a:avLst>
                <a:gd name="adj" fmla="val 125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495800" y="5715000"/>
              <a:ext cx="2020186" cy="620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781800" y="6019800"/>
              <a:ext cx="2020186" cy="620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4724400" y="49530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Jednosmerno</a:t>
              </a:r>
              <a:endParaRPr lang="en-US" dirty="0" smtClean="0"/>
            </a:p>
            <a:p>
              <a:pPr algn="ctr"/>
              <a:r>
                <a:rPr lang="en-US" dirty="0" smtClean="0"/>
                <a:t> </a:t>
              </a:r>
              <a:r>
                <a:rPr lang="en-US" dirty="0" err="1" smtClean="0"/>
                <a:t>savijanje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53200" y="4876800"/>
              <a:ext cx="259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Jednosmerno</a:t>
              </a:r>
              <a:endParaRPr lang="en-US" dirty="0" smtClean="0"/>
            </a:p>
            <a:p>
              <a:pPr algn="ctr"/>
              <a:r>
                <a:rPr lang="en-US" dirty="0" smtClean="0"/>
                <a:t> </a:t>
              </a:r>
              <a:r>
                <a:rPr lang="en-US" dirty="0" err="1" smtClean="0"/>
                <a:t>savijanje</a:t>
              </a:r>
              <a:r>
                <a:rPr lang="en-US" dirty="0" smtClean="0"/>
                <a:t> </a:t>
              </a:r>
              <a:r>
                <a:rPr lang="en-US" dirty="0" err="1" smtClean="0"/>
                <a:t>sa</a:t>
              </a:r>
              <a:r>
                <a:rPr lang="en-US" dirty="0" smtClean="0"/>
                <a:t> </a:t>
              </a:r>
              <a:r>
                <a:rPr lang="en-US" dirty="0" err="1" smtClean="0"/>
                <a:t>višestrukom</a:t>
              </a:r>
              <a:r>
                <a:rPr lang="en-US" dirty="0" smtClean="0"/>
                <a:t> </a:t>
              </a:r>
              <a:r>
                <a:rPr lang="en-US" dirty="0" err="1" smtClean="0"/>
                <a:t>inicijacijom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7505700" y="59055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7658894" y="59047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7885905" y="59047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8190705" y="59047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6973094" y="59047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Up Arrow 24"/>
          <p:cNvSpPr/>
          <p:nvPr/>
        </p:nvSpPr>
        <p:spPr>
          <a:xfrm>
            <a:off x="1219200" y="3276600"/>
            <a:ext cx="533400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1130963">
            <a:off x="3547757" y="3251830"/>
            <a:ext cx="533400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3204418">
            <a:off x="4887166" y="2794188"/>
            <a:ext cx="588866" cy="25998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sr-Latn-CS" dirty="0" smtClean="0"/>
              <a:t>Hvala na pažnji!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sr-Latn-CS" dirty="0" smtClean="0"/>
              <a:t>Ispitivanje zatezanjem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r>
              <a:rPr lang="sr-Latn-CS" b="1" i="1" dirty="0" smtClean="0"/>
              <a:t>Ispitivanje zatezanjem </a:t>
            </a:r>
            <a:r>
              <a:rPr lang="en-US" b="1" i="1" dirty="0" smtClean="0"/>
              <a:t>s</a:t>
            </a:r>
            <a:r>
              <a:rPr lang="sr-Latn-CS" b="1" i="1" dirty="0" smtClean="0"/>
              <a:t>e na</a:t>
            </a:r>
            <a:r>
              <a:rPr lang="en-US" b="1" i="1" dirty="0" err="1" smtClean="0"/>
              <a:t>jčešće</a:t>
            </a:r>
            <a:r>
              <a:rPr lang="en-US" b="1" i="1" dirty="0" smtClean="0"/>
              <a:t> </a:t>
            </a:r>
            <a:r>
              <a:rPr lang="en-US" b="1" i="1" dirty="0" err="1" smtClean="0"/>
              <a:t>izvodi</a:t>
            </a:r>
            <a:r>
              <a:rPr lang="sr-Latn-CS" dirty="0" smtClean="0"/>
              <a:t>, jer su </a:t>
            </a:r>
            <a:r>
              <a:rPr lang="sr-Latn-CS" b="1" i="1" dirty="0" smtClean="0"/>
              <a:t>materijali najosetljiviji na zatezanje</a:t>
            </a:r>
            <a:r>
              <a:rPr lang="sr-Latn-CS" dirty="0" smtClean="0"/>
              <a:t>.</a:t>
            </a:r>
          </a:p>
          <a:p>
            <a:r>
              <a:rPr lang="sr-Latn-CS" dirty="0" smtClean="0"/>
              <a:t>Ispitivanje zatezanjem vrši se na uređajima koji se nazivaju </a:t>
            </a:r>
            <a:r>
              <a:rPr lang="sr-Latn-CS" b="1" i="1" dirty="0" smtClean="0"/>
              <a:t>kidalice</a:t>
            </a:r>
            <a:r>
              <a:rPr lang="sr-Latn-CS" dirty="0" smtClean="0"/>
              <a:t>:</a:t>
            </a:r>
            <a:endParaRPr lang="sr-Latn-C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5200" y="2590800"/>
            <a:ext cx="2209800" cy="4012741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590800"/>
            <a:ext cx="3009900" cy="40132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2590800"/>
            <a:ext cx="3028950" cy="40386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5410200" cy="5943600"/>
          </a:xfrm>
        </p:spPr>
        <p:txBody>
          <a:bodyPr>
            <a:normAutofit fontScale="92500" lnSpcReduction="20000"/>
          </a:bodyPr>
          <a:lstStyle/>
          <a:p>
            <a:r>
              <a:rPr lang="sr-Latn-CS" u="sng" dirty="0" smtClean="0"/>
              <a:t>Uzorci (epruvete) za ispitivanje zatezanjem</a:t>
            </a:r>
            <a:r>
              <a:rPr lang="sr-Latn-CS" dirty="0" smtClean="0"/>
              <a:t>:</a:t>
            </a:r>
          </a:p>
          <a:p>
            <a:pPr>
              <a:buNone/>
            </a:pPr>
            <a:endParaRPr lang="sr-Latn-CS" dirty="0"/>
          </a:p>
          <a:p>
            <a:pPr marL="514350" indent="-514350">
              <a:buAutoNum type="arabicPeriod"/>
            </a:pPr>
            <a:r>
              <a:rPr lang="sr-Latn-CS" b="1" i="1" dirty="0" smtClean="0"/>
              <a:t>Standardni</a:t>
            </a:r>
            <a:r>
              <a:rPr lang="sr-Latn-CS" dirty="0" smtClean="0"/>
              <a:t> – imaju standardom definisan oblik i dimenzije:</a:t>
            </a:r>
          </a:p>
          <a:p>
            <a:pPr marL="514350" indent="-514350">
              <a:buNone/>
            </a:pPr>
            <a:endParaRPr lang="sr-Latn-CS" dirty="0"/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2. </a:t>
            </a:r>
            <a:r>
              <a:rPr lang="sr-Latn-CS" b="1" i="1" dirty="0" smtClean="0"/>
              <a:t>Tehnički</a:t>
            </a:r>
            <a:r>
              <a:rPr lang="sr-Latn-CS" dirty="0" smtClean="0"/>
              <a:t> (armature – rebraste i glatke, lanci ...) – to su uzorci koji se ne obrađuju već samo odsecaju na određenu dužinu.</a:t>
            </a:r>
            <a:endParaRPr lang="sr-Latn-CS" dirty="0"/>
          </a:p>
        </p:txBody>
      </p:sp>
      <p:sp>
        <p:nvSpPr>
          <p:cNvPr id="17410" name="AutoShape 2" descr="http://upload.wikimedia.org/wikipedia/commons/thumb/7/71/Tensile_specimen-round_and_flat.jpg/220px-Tensile_specimen-round_and_flat.jpg"/>
          <p:cNvSpPr>
            <a:spLocks noChangeAspect="1" noChangeArrowheads="1"/>
          </p:cNvSpPr>
          <p:nvPr/>
        </p:nvSpPr>
        <p:spPr bwMode="auto">
          <a:xfrm>
            <a:off x="155575" y="-838200"/>
            <a:ext cx="20955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95400"/>
            <a:ext cx="335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1200" y="4323484"/>
            <a:ext cx="1371600" cy="223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6935821" y="4611722"/>
            <a:ext cx="228275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Standardni uzorci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Uzorak isečen iz radnog predmeta tipa lima, debljine preko 3 mm:</a:t>
            </a:r>
            <a:endParaRPr lang="sr-Latn-C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200" y="2862662"/>
            <a:ext cx="7772400" cy="3919138"/>
            <a:chOff x="914400" y="2728884"/>
            <a:chExt cx="7772400" cy="3919138"/>
          </a:xfrm>
        </p:grpSpPr>
        <p:pic>
          <p:nvPicPr>
            <p:cNvPr id="16385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60000">
              <a:off x="1236360" y="2728884"/>
              <a:ext cx="6632388" cy="39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914400" y="2858869"/>
              <a:ext cx="2667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Pravougaoni poprečni </a:t>
              </a:r>
            </a:p>
            <a:p>
              <a:r>
                <a:rPr lang="sr-Latn-CS" dirty="0" smtClean="0"/>
                <a:t>presek površine S</a:t>
              </a:r>
              <a:r>
                <a:rPr lang="sr-Latn-CS" baseline="-25000" dirty="0" smtClean="0"/>
                <a:t>o</a:t>
              </a:r>
              <a:r>
                <a:rPr lang="sr-Latn-CS" dirty="0" smtClean="0"/>
                <a:t>=a</a:t>
              </a:r>
              <a:r>
                <a:rPr lang="sr-Latn-CS" baseline="-25000" dirty="0" smtClean="0"/>
                <a:t>o</a:t>
              </a:r>
              <a:r>
                <a:rPr lang="sr-Latn-CS" dirty="0" smtClean="0"/>
                <a:t>b</a:t>
              </a:r>
              <a:r>
                <a:rPr lang="sr-Latn-CS" baseline="-25000" dirty="0" smtClean="0"/>
                <a:t>o</a:t>
              </a:r>
              <a:endParaRPr lang="sr-Latn-C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00800" y="29718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Glava</a:t>
              </a:r>
              <a:endParaRPr lang="sr-Latn-C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67200" y="3135868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Debljina lima a</a:t>
              </a:r>
              <a:r>
                <a:rPr lang="sr-Latn-CS" baseline="-25000" dirty="0" smtClean="0"/>
                <a:t>o</a:t>
              </a:r>
              <a:endParaRPr lang="sr-Latn-CS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10400" y="4343400"/>
              <a:ext cx="1676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Širina uzorka b</a:t>
              </a:r>
              <a:r>
                <a:rPr lang="sr-Latn-CS" baseline="-25000" dirty="0" smtClean="0"/>
                <a:t>o</a:t>
              </a:r>
              <a:endParaRPr lang="sr-Latn-C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5600" y="5867400"/>
              <a:ext cx="2362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Ukupna dužina uzorka</a:t>
              </a:r>
              <a:endParaRPr lang="sr-Latn-C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9400" y="5410200"/>
              <a:ext cx="2438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Paralelna dužina uzorka</a:t>
              </a:r>
              <a:endParaRPr lang="sr-Latn-C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43200" y="4964668"/>
              <a:ext cx="2590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Početna merna dužina L</a:t>
              </a:r>
              <a:r>
                <a:rPr lang="sr-Latn-CS" baseline="-25000" dirty="0"/>
                <a:t>o</a:t>
              </a:r>
              <a:endParaRPr lang="sr-Latn-C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81800" y="5943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dirty="0" smtClean="0"/>
              <a:t>L</a:t>
            </a:r>
            <a:r>
              <a:rPr lang="sr-Latn-CS" sz="2800" b="1" baseline="-25000" dirty="0" smtClean="0"/>
              <a:t>o</a:t>
            </a:r>
            <a:r>
              <a:rPr lang="sr-Latn-CS" sz="2800" b="1" dirty="0" smtClean="0"/>
              <a:t>=5,65√S</a:t>
            </a:r>
            <a:r>
              <a:rPr lang="sr-Latn-CS" sz="2800" b="1" baseline="-25000" dirty="0" smtClean="0"/>
              <a:t>o</a:t>
            </a:r>
            <a:endParaRPr lang="sr-Latn-C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Uzorak isečen iz radnog predmeta kružnog poprečnog preseka prečnika preko 4 mm:</a:t>
            </a:r>
            <a:endParaRPr lang="sr-Latn-CS" dirty="0"/>
          </a:p>
        </p:txBody>
      </p:sp>
      <p:grpSp>
        <p:nvGrpSpPr>
          <p:cNvPr id="8" name="Group 7"/>
          <p:cNvGrpSpPr/>
          <p:nvPr/>
        </p:nvGrpSpPr>
        <p:grpSpPr>
          <a:xfrm>
            <a:off x="322018" y="2376532"/>
            <a:ext cx="8898182" cy="2119268"/>
            <a:chOff x="322018" y="1752600"/>
            <a:chExt cx="8898182" cy="2119268"/>
          </a:xfrm>
        </p:grpSpPr>
        <p:pic>
          <p:nvPicPr>
            <p:cNvPr id="14337" name="Picture 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-60000">
              <a:off x="322018" y="1831185"/>
              <a:ext cx="7740522" cy="2040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7391400" y="2907268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Prečnik uzorka </a:t>
              </a:r>
              <a:r>
                <a:rPr lang="sr-Latn-CS" dirty="0"/>
                <a:t>D</a:t>
              </a:r>
              <a:r>
                <a:rPr lang="sr-Latn-CS" baseline="-25000" dirty="0" smtClean="0"/>
                <a:t>o</a:t>
              </a:r>
              <a:endParaRPr lang="sr-Latn-C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0400" y="1752600"/>
              <a:ext cx="2667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Kružni poprečni presek – šipka početne površine S</a:t>
              </a:r>
              <a:r>
                <a:rPr lang="sr-Latn-CS" baseline="-25000" dirty="0" smtClean="0"/>
                <a:t>o</a:t>
              </a:r>
              <a:endParaRPr lang="sr-Latn-C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553200" y="4939605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dirty="0" smtClean="0"/>
              <a:t>S</a:t>
            </a:r>
            <a:r>
              <a:rPr lang="sr-Latn-CS" sz="2800" b="1" baseline="-25000" dirty="0" smtClean="0"/>
              <a:t>o</a:t>
            </a:r>
            <a:r>
              <a:rPr lang="sr-Latn-CS" sz="2800" b="1" dirty="0" smtClean="0"/>
              <a:t>=D</a:t>
            </a:r>
            <a:r>
              <a:rPr lang="sr-Latn-CS" sz="2800" b="1" baseline="-25000" dirty="0" smtClean="0"/>
              <a:t>o</a:t>
            </a:r>
            <a:r>
              <a:rPr lang="sr-Latn-CS" sz="2800" b="1" baseline="30000" dirty="0" smtClean="0"/>
              <a:t>2</a:t>
            </a:r>
            <a:r>
              <a:rPr lang="sr-Latn-CS" sz="2800" b="1" dirty="0" smtClean="0"/>
              <a:t>∏/4</a:t>
            </a:r>
          </a:p>
          <a:p>
            <a:endParaRPr lang="sr-Latn-CS" sz="2800" b="1" dirty="0"/>
          </a:p>
          <a:p>
            <a:r>
              <a:rPr lang="sr-Latn-CS" sz="2800" b="1" dirty="0" smtClean="0"/>
              <a:t>L</a:t>
            </a:r>
            <a:r>
              <a:rPr lang="sr-Latn-CS" sz="2800" b="1" baseline="-25000" dirty="0" smtClean="0"/>
              <a:t>o</a:t>
            </a:r>
            <a:r>
              <a:rPr lang="sr-Latn-CS" sz="2800" b="1" dirty="0" smtClean="0"/>
              <a:t>=5 D</a:t>
            </a:r>
            <a:r>
              <a:rPr lang="sr-Latn-CS" sz="2800" b="1" baseline="-25000" dirty="0" smtClean="0"/>
              <a:t>o</a:t>
            </a:r>
            <a:endParaRPr lang="sr-Latn-C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Dijagrami napon-deformacija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sr-Latn-CS" dirty="0" smtClean="0"/>
              <a:t>Dijagram napon-deformacija za čelik u sirovom (žarenom) stanju:</a:t>
            </a:r>
            <a:endParaRPr lang="sr-Latn-C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6200" y="2477869"/>
            <a:ext cx="7696200" cy="4303931"/>
            <a:chOff x="990600" y="2325469"/>
            <a:chExt cx="7696200" cy="4303931"/>
          </a:xfrm>
        </p:grpSpPr>
        <p:grpSp>
          <p:nvGrpSpPr>
            <p:cNvPr id="14" name="Group 13"/>
            <p:cNvGrpSpPr/>
            <p:nvPr/>
          </p:nvGrpSpPr>
          <p:grpSpPr>
            <a:xfrm>
              <a:off x="990600" y="2667000"/>
              <a:ext cx="7696200" cy="3962400"/>
              <a:chOff x="990600" y="2667000"/>
              <a:chExt cx="7696200" cy="3962400"/>
            </a:xfrm>
          </p:grpSpPr>
          <p:pic>
            <p:nvPicPr>
              <p:cNvPr id="13313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47800" y="2667000"/>
                <a:ext cx="6172200" cy="3943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990600" y="2743200"/>
                <a:ext cx="1600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dirty="0" smtClean="0"/>
                  <a:t>napon </a:t>
                </a:r>
                <a:r>
                  <a:rPr lang="el-GR" dirty="0" smtClean="0"/>
                  <a:t>σ</a:t>
                </a:r>
                <a:r>
                  <a:rPr lang="sr-Latn-CS" dirty="0" smtClean="0"/>
                  <a:t> [MPa]</a:t>
                </a:r>
                <a:endParaRPr lang="sr-Latn-C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05600" y="6260068"/>
                <a:ext cx="1981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dirty="0" smtClean="0"/>
                  <a:t>deformacija </a:t>
                </a:r>
                <a:r>
                  <a:rPr lang="el-GR" dirty="0"/>
                  <a:t>ε</a:t>
                </a:r>
                <a:r>
                  <a:rPr lang="sr-Latn-CS" dirty="0" smtClean="0"/>
                  <a:t> [%]</a:t>
                </a:r>
                <a:endParaRPr lang="sr-Latn-C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629400" y="3810000"/>
                <a:ext cx="1981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dirty="0" smtClean="0"/>
                  <a:t>lom</a:t>
                </a:r>
                <a:endParaRPr lang="sr-Latn-C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886200" y="3505200"/>
                <a:ext cx="17526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dirty="0" smtClean="0"/>
                  <a:t>Zatezna čvrstoća Rm [MPa]</a:t>
                </a:r>
                <a:endParaRPr lang="sr-Latn-C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00400" y="4191000"/>
                <a:ext cx="19812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dirty="0" smtClean="0"/>
                  <a:t>Napon tečenja Re [MPa]</a:t>
                </a:r>
                <a:endParaRPr lang="sr-Latn-C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638800"/>
                <a:ext cx="2819400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17700000">
                <a:off x="2131146" y="4905136"/>
                <a:ext cx="1173443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124200" y="2325469"/>
              <a:ext cx="1524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deformaciono ojačavanje</a:t>
              </a:r>
              <a:endParaRPr lang="sr-Latn-C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0600" y="2362200"/>
              <a:ext cx="1828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s</a:t>
              </a:r>
              <a:r>
                <a:rPr lang="sr-Latn-CS" dirty="0" smtClean="0"/>
                <a:t>tvaranje vrata na uzorku</a:t>
              </a:r>
              <a:endParaRPr lang="sr-Latn-C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705600" y="2644676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</a:t>
            </a:r>
            <a:r>
              <a:rPr lang="sr-Latn-CS" sz="2400" dirty="0" smtClean="0"/>
              <a:t>=F/S</a:t>
            </a:r>
            <a:r>
              <a:rPr lang="sr-Latn-CS" sz="2400" baseline="-25000" dirty="0" smtClean="0"/>
              <a:t>o</a:t>
            </a:r>
            <a:r>
              <a:rPr lang="sr-Latn-CS" sz="2400" dirty="0" smtClean="0"/>
              <a:t> [MPa]</a:t>
            </a:r>
          </a:p>
          <a:p>
            <a:r>
              <a:rPr lang="el-GR" sz="2400" dirty="0"/>
              <a:t>ε</a:t>
            </a:r>
            <a:r>
              <a:rPr lang="sr-Latn-CS" sz="2400" dirty="0" smtClean="0"/>
              <a:t>=100</a:t>
            </a:r>
            <a:r>
              <a:rPr lang="el-GR" sz="2400" dirty="0" smtClean="0"/>
              <a:t>Δ</a:t>
            </a:r>
            <a:r>
              <a:rPr lang="sr-Latn-CS" sz="2400" dirty="0" smtClean="0"/>
              <a:t>L/L</a:t>
            </a:r>
            <a:r>
              <a:rPr lang="sr-Latn-CS" sz="2400" baseline="-25000" dirty="0" smtClean="0"/>
              <a:t>o </a:t>
            </a:r>
            <a:r>
              <a:rPr lang="sr-Latn-CS" sz="2400" dirty="0" smtClean="0"/>
              <a:t>[%]</a:t>
            </a:r>
          </a:p>
          <a:p>
            <a:endParaRPr lang="sr-Latn-CS" sz="2400" dirty="0"/>
          </a:p>
          <a:p>
            <a:r>
              <a:rPr lang="sr-Latn-CS" sz="2400" u="sng" dirty="0" smtClean="0"/>
              <a:t>Re=Fe/S</a:t>
            </a:r>
            <a:r>
              <a:rPr lang="sr-Latn-CS" sz="2400" u="sng" baseline="-25000" dirty="0" smtClean="0"/>
              <a:t>o</a:t>
            </a:r>
            <a:r>
              <a:rPr lang="sr-Latn-CS" sz="2400" u="sng" dirty="0" smtClean="0"/>
              <a:t> [MPa]</a:t>
            </a:r>
          </a:p>
          <a:p>
            <a:r>
              <a:rPr lang="sr-Latn-CS" sz="2400" u="sng" dirty="0" smtClean="0"/>
              <a:t>Rm=Fm/S</a:t>
            </a:r>
            <a:r>
              <a:rPr lang="sr-Latn-CS" sz="2400" u="sng" baseline="-25000" dirty="0" smtClean="0"/>
              <a:t>o</a:t>
            </a:r>
            <a:r>
              <a:rPr lang="sr-Latn-CS" sz="2400" u="sng" dirty="0" smtClean="0"/>
              <a:t> [MPa]</a:t>
            </a:r>
          </a:p>
          <a:p>
            <a:endParaRPr lang="sr-Latn-C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-76200" y="4953000"/>
            <a:ext cx="228600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47800" y="43434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7717513">
            <a:off x="-280934" y="514555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i="1" dirty="0"/>
              <a:t>e</a:t>
            </a:r>
            <a:r>
              <a:rPr lang="sr-Latn-CS" i="1" dirty="0" smtClean="0"/>
              <a:t>lastična deformacija</a:t>
            </a:r>
            <a:endParaRPr lang="sr-Latn-CS" i="1" dirty="0"/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1866900" y="4381500"/>
            <a:ext cx="1143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flipV="1">
            <a:off x="2971800" y="4343400"/>
            <a:ext cx="2514600" cy="1143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14800" y="4953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i="1" dirty="0"/>
              <a:t>e</a:t>
            </a:r>
            <a:r>
              <a:rPr lang="sr-Latn-CS" i="1" dirty="0" smtClean="0"/>
              <a:t>lastična i plastična deformacija</a:t>
            </a:r>
            <a:endParaRPr lang="sr-Latn-CS" i="1" dirty="0"/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1981200" y="4191000"/>
            <a:ext cx="2286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3581400" y="3505200"/>
            <a:ext cx="2286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971</Words>
  <Application>Microsoft Office PowerPoint</Application>
  <PresentationFormat>On-screen Show (4:3)</PresentationFormat>
  <Paragraphs>212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Symbol</vt:lpstr>
      <vt:lpstr>Office Theme</vt:lpstr>
      <vt:lpstr>MATERIJALI U INŽENJERSTVU</vt:lpstr>
      <vt:lpstr> Karakterizacija materijala</vt:lpstr>
      <vt:lpstr>PowerPoint Presentation</vt:lpstr>
      <vt:lpstr>Ispitivanje zatezanjem</vt:lpstr>
      <vt:lpstr>PowerPoint Presentation</vt:lpstr>
      <vt:lpstr>PowerPoint Presentation</vt:lpstr>
      <vt:lpstr>Standardni uzorci</vt:lpstr>
      <vt:lpstr>PowerPoint Presentation</vt:lpstr>
      <vt:lpstr>Dijagrami napon-deformacija</vt:lpstr>
      <vt:lpstr>PowerPoint Presentation</vt:lpstr>
      <vt:lpstr>PowerPoint Presentation</vt:lpstr>
      <vt:lpstr>PowerPoint Presentation</vt:lpstr>
      <vt:lpstr>Tipovi lomova pri ispitivanju zatezanjem</vt:lpstr>
      <vt:lpstr>Ispitivanje tvrdoće</vt:lpstr>
      <vt:lpstr>PowerPoint Presentation</vt:lpstr>
      <vt:lpstr>Ispitivanje energije udara</vt:lpstr>
      <vt:lpstr>PowerPoint Presentation</vt:lpstr>
      <vt:lpstr>PowerPoint Presentation</vt:lpstr>
      <vt:lpstr>PowerPoint Presentation</vt:lpstr>
      <vt:lpstr>Ispitivanje na puzanje</vt:lpstr>
      <vt:lpstr>PowerPoint Presentation</vt:lpstr>
      <vt:lpstr>PowerPoint Presentation</vt:lpstr>
      <vt:lpstr>PowerPoint Presentation</vt:lpstr>
      <vt:lpstr>PowerPoint Presentation</vt:lpstr>
      <vt:lpstr>*Priprema metalografskih uzoraka</vt:lpstr>
      <vt:lpstr>PowerPoint Presentation</vt:lpstr>
      <vt:lpstr>PowerPoint Presentation</vt:lpstr>
      <vt:lpstr>PowerPoint Presentation</vt:lpstr>
      <vt:lpstr>PowerPoint Presentation</vt:lpstr>
      <vt:lpstr>Puzanje - predviđanje radnog veka komponente</vt:lpstr>
      <vt:lpstr>Ispitivanje na zamor</vt:lpstr>
      <vt:lpstr>PowerPoint Presentation</vt:lpstr>
      <vt:lpstr>PowerPoint Presentation</vt:lpstr>
      <vt:lpstr>Lom usled zamora</vt:lpstr>
      <vt:lpstr>PowerPoint Presentation</vt:lpstr>
      <vt:lpstr>Hvala na pažnji!</vt:lpstr>
    </vt:vector>
  </TitlesOfParts>
  <Company>Corona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Ispitivanje mehaničkih osobina</dc:title>
  <dc:creator>Korisnik</dc:creator>
  <cp:lastModifiedBy>Sebastian Baloš</cp:lastModifiedBy>
  <cp:revision>158</cp:revision>
  <dcterms:created xsi:type="dcterms:W3CDTF">2013-03-15T19:36:58Z</dcterms:created>
  <dcterms:modified xsi:type="dcterms:W3CDTF">2015-10-14T19:51:06Z</dcterms:modified>
</cp:coreProperties>
</file>